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6oibqK8NGEuUAEnXJa0iGeolU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45356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В течении июля и августа 2020 года планируется апробация подхода одного окна и одной остановке на пункте пропуска Достук</a:t>
            </a:r>
            <a:endParaRPr/>
          </a:p>
        </p:txBody>
      </p:sp>
      <p:sp>
        <p:nvSpPr>
          <p:cNvPr id="163" name="Google Shape;163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1" name="Google Shape;21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В течении июля и августа 2020 года планируется апробация подхода одного окна и одной остановке на пункте пропуска Достук</a:t>
            </a:r>
            <a:endParaRPr/>
          </a:p>
        </p:txBody>
      </p:sp>
      <p:sp>
        <p:nvSpPr>
          <p:cNvPr id="212" name="Google Shape;212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8" name="Google Shape;26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В течении июля и августа 2020 года планируется апробация подхода одного окна и одной остановке на пункте пропуска Достук</a:t>
            </a:r>
            <a:endParaRPr/>
          </a:p>
        </p:txBody>
      </p:sp>
      <p:sp>
        <p:nvSpPr>
          <p:cNvPr id="269" name="Google Shape;269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Images and Contents Layout">
  <p:cSld name="5_Images and Contents Layout">
    <p:bg>
      <p:bgPr>
        <a:solidFill>
          <a:schemeClr val="accent4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7" name="Google Shape;17;p8"/>
          <p:cNvSpPr>
            <a:spLocks noGrp="1"/>
          </p:cNvSpPr>
          <p:nvPr>
            <p:ph type="pic" idx="3"/>
          </p:nvPr>
        </p:nvSpPr>
        <p:spPr>
          <a:xfrm>
            <a:off x="5159896" y="2492896"/>
            <a:ext cx="1872208" cy="1872208"/>
          </a:xfrm>
          <a:prstGeom prst="ellipse">
            <a:avLst/>
          </a:prstGeom>
          <a:solidFill>
            <a:schemeClr val="lt1"/>
          </a:solidFill>
          <a:ln w="889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Layout">
  <p:cSld name="Basic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0" y="111631"/>
            <a:ext cx="12192000" cy="768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4800"/>
              <a:buNone/>
              <a:defRPr sz="4800" b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body" idx="2"/>
          </p:nvPr>
        </p:nvSpPr>
        <p:spPr>
          <a:xfrm>
            <a:off x="0" y="879716"/>
            <a:ext cx="12192000" cy="384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900"/>
              <a:buNone/>
              <a:defRPr sz="1900" b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/>
        </p:nvSpPr>
        <p:spPr>
          <a:xfrm>
            <a:off x="0" y="4453747"/>
            <a:ext cx="12192000" cy="768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0" y="4365104"/>
            <a:ext cx="12192000" cy="1919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y-KG" sz="2400" b="1" dirty="0">
                <a:solidFill>
                  <a:schemeClr val="bg1"/>
                </a:solidFill>
              </a:rPr>
              <a:t>“Кыргыз Республикасынын Мамлекеттик чек арасындагы өткөрүү пункттарында мамлекеттик контроль маселелери боюнча Кыргыз Республикасынын айрым мыйзам актыларына өзгөртүүлөрдү киргизүү жөнүндө” Кыргыз Республикасынын Мыйзамынын </a:t>
            </a:r>
            <a:r>
              <a:rPr lang="ky-KG" sz="2400" b="1" dirty="0" smtClean="0">
                <a:solidFill>
                  <a:schemeClr val="bg1"/>
                </a:solidFill>
              </a:rPr>
              <a:t>долбоору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6" name="Google Shape;96;p1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pic>
        <p:nvPicPr>
          <p:cNvPr id="97" name="Google Shape;97;p1"/>
          <p:cNvPicPr preferRelativeResize="0">
            <a:picLocks noGrp="1"/>
          </p:cNvPicPr>
          <p:nvPr>
            <p:ph type="pic" idx="3"/>
          </p:nvPr>
        </p:nvPicPr>
        <p:blipFill rotWithShape="1">
          <a:blip r:embed="rId3">
            <a:alphaModFix/>
          </a:blip>
          <a:srcRect l="16650" r="16649"/>
          <a:stretch/>
        </p:blipFill>
        <p:spPr>
          <a:xfrm>
            <a:off x="5159896" y="2492896"/>
            <a:ext cx="1872208" cy="1872208"/>
          </a:xfrm>
          <a:prstGeom prst="ellipse">
            <a:avLst/>
          </a:prstGeom>
          <a:solidFill>
            <a:schemeClr val="lt1"/>
          </a:solidFill>
          <a:ln w="889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/>
          <p:nvPr/>
        </p:nvSpPr>
        <p:spPr>
          <a:xfrm>
            <a:off x="4951120" y="2936835"/>
            <a:ext cx="2304256" cy="2304256"/>
          </a:xfrm>
          <a:prstGeom prst="donut">
            <a:avLst>
              <a:gd name="adj" fmla="val 7299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5695202" y="4677139"/>
            <a:ext cx="816091" cy="81609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906387" y="4858536"/>
            <a:ext cx="379227" cy="453297"/>
          </a:xfrm>
          <a:custGeom>
            <a:avLst/>
            <a:gdLst/>
            <a:ahLst/>
            <a:cxnLst/>
            <a:rect l="l" t="t" r="r" b="b"/>
            <a:pathLst>
              <a:path w="2688046" h="3213079" extrusionOk="0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5" name="Google Shape;105;p2"/>
          <p:cNvCxnSpPr/>
          <p:nvPr/>
        </p:nvCxnSpPr>
        <p:spPr>
          <a:xfrm rot="10800000">
            <a:off x="3695733" y="4088963"/>
            <a:ext cx="1255387" cy="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6" name="Google Shape;106;p2"/>
          <p:cNvCxnSpPr/>
          <p:nvPr/>
        </p:nvCxnSpPr>
        <p:spPr>
          <a:xfrm>
            <a:off x="7255376" y="4079439"/>
            <a:ext cx="1257600" cy="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7" name="Google Shape;107;p2"/>
          <p:cNvCxnSpPr/>
          <p:nvPr/>
        </p:nvCxnSpPr>
        <p:spPr>
          <a:xfrm rot="10800000">
            <a:off x="3695734" y="2396344"/>
            <a:ext cx="1592837" cy="901403"/>
          </a:xfrm>
          <a:prstGeom prst="straightConnector1">
            <a:avLst/>
          </a:prstGeom>
          <a:noFill/>
          <a:ln w="12700" cap="flat" cmpd="sng">
            <a:solidFill>
              <a:schemeClr val="accent4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8" name="Google Shape;108;p2"/>
          <p:cNvCxnSpPr/>
          <p:nvPr/>
        </p:nvCxnSpPr>
        <p:spPr>
          <a:xfrm rot="10800000" flipH="1">
            <a:off x="6920139" y="2396344"/>
            <a:ext cx="1592837" cy="901403"/>
          </a:xfrm>
          <a:prstGeom prst="straightConnector1">
            <a:avLst/>
          </a:prstGeom>
          <a:noFill/>
          <a:ln w="12700" cap="flat" cmpd="sng">
            <a:solidFill>
              <a:schemeClr val="accent4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9" name="Google Shape;109;p2"/>
          <p:cNvCxnSpPr/>
          <p:nvPr/>
        </p:nvCxnSpPr>
        <p:spPr>
          <a:xfrm>
            <a:off x="6925450" y="4861131"/>
            <a:ext cx="1592837" cy="901403"/>
          </a:xfrm>
          <a:prstGeom prst="straightConnector1">
            <a:avLst/>
          </a:prstGeom>
          <a:noFill/>
          <a:ln w="12700" cap="flat" cmpd="sng">
            <a:solidFill>
              <a:schemeClr val="accent4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0" name="Google Shape;110;p2"/>
          <p:cNvCxnSpPr/>
          <p:nvPr/>
        </p:nvCxnSpPr>
        <p:spPr>
          <a:xfrm flipH="1">
            <a:off x="3701044" y="4861131"/>
            <a:ext cx="1592837" cy="901403"/>
          </a:xfrm>
          <a:prstGeom prst="straightConnector1">
            <a:avLst/>
          </a:prstGeom>
          <a:noFill/>
          <a:ln w="12700" cap="flat" cmpd="sng">
            <a:solidFill>
              <a:schemeClr val="accent4"/>
            </a:solidFill>
            <a:prstDash val="solid"/>
            <a:miter lim="800000"/>
            <a:headEnd type="none" w="sm" len="sm"/>
            <a:tailEnd type="triangle" w="med" len="med"/>
          </a:ln>
        </p:spPr>
      </p:cxnSp>
      <p:grpSp>
        <p:nvGrpSpPr>
          <p:cNvPr id="111" name="Google Shape;111;p2"/>
          <p:cNvGrpSpPr/>
          <p:nvPr/>
        </p:nvGrpSpPr>
        <p:grpSpPr>
          <a:xfrm>
            <a:off x="527381" y="1589959"/>
            <a:ext cx="3000341" cy="1243436"/>
            <a:chOff x="803640" y="3282060"/>
            <a:chExt cx="2059657" cy="932578"/>
          </a:xfrm>
        </p:grpSpPr>
        <p:sp>
          <p:nvSpPr>
            <p:cNvPr id="112" name="Google Shape;112;p2"/>
            <p:cNvSpPr txBox="1"/>
            <p:nvPr/>
          </p:nvSpPr>
          <p:spPr>
            <a:xfrm>
              <a:off x="803640" y="3776086"/>
              <a:ext cx="2059657" cy="4385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Тышкы</a:t>
              </a:r>
              <a:r>
                <a:rPr lang="ru-RU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ru-RU" sz="1600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сооданын</a:t>
              </a:r>
              <a:r>
                <a:rPr lang="ru-RU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ru-RU" sz="1600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катышуучусу</a:t>
              </a:r>
              <a:r>
                <a:rPr lang="ru-RU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45тен </a:t>
              </a:r>
              <a:r>
                <a:rPr lang="ru-RU" sz="1600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ашык</a:t>
              </a:r>
              <a:r>
                <a:rPr lang="ru-RU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ru-RU" sz="1600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кадам</a:t>
              </a:r>
              <a:r>
                <a:rPr lang="ru-RU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ru-RU" sz="1600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өтүшү</a:t>
              </a:r>
              <a:r>
                <a:rPr lang="ru-RU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ru-RU" sz="1600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керек</a:t>
              </a:r>
              <a:r>
                <a:rPr lang="ru-RU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  </a:t>
              </a:r>
              <a:endParaRPr sz="1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 txBox="1"/>
            <p:nvPr/>
          </p:nvSpPr>
          <p:spPr>
            <a:xfrm>
              <a:off x="803640" y="3282060"/>
              <a:ext cx="2059657" cy="4385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 b="1" i="0" u="none" strike="noStrike" cap="none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Татаалдаштырылган</a:t>
              </a:r>
              <a:r>
                <a:rPr lang="ru-RU" sz="1600" b="1" i="0" u="none" strike="noStrike" cap="none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ru-RU" sz="1600" b="1" i="0" u="none" strike="noStrike" cap="none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процесстер</a:t>
              </a:r>
              <a:endParaRPr sz="16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4" name="Google Shape;114;p2"/>
          <p:cNvGrpSpPr/>
          <p:nvPr/>
        </p:nvGrpSpPr>
        <p:grpSpPr>
          <a:xfrm>
            <a:off x="391887" y="3396168"/>
            <a:ext cx="3135836" cy="1243432"/>
            <a:chOff x="710627" y="3374393"/>
            <a:chExt cx="2152671" cy="932574"/>
          </a:xfrm>
        </p:grpSpPr>
        <p:sp>
          <p:nvSpPr>
            <p:cNvPr id="115" name="Google Shape;115;p2"/>
            <p:cNvSpPr txBox="1"/>
            <p:nvPr/>
          </p:nvSpPr>
          <p:spPr>
            <a:xfrm>
              <a:off x="710627" y="3683750"/>
              <a:ext cx="2152671" cy="6232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y-KG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Чек арадан өтүү процесси 4 сааттан ашык убакытты талап кылат</a:t>
              </a:r>
              <a:endParaRPr sz="1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 txBox="1"/>
            <p:nvPr/>
          </p:nvSpPr>
          <p:spPr>
            <a:xfrm>
              <a:off x="803640" y="3374393"/>
              <a:ext cx="2059657" cy="253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y-KG" sz="1600" b="1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Узак чек ара өтүү процесси</a:t>
              </a:r>
              <a:endParaRPr sz="16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527381" y="5079242"/>
            <a:ext cx="3000341" cy="1243456"/>
            <a:chOff x="803640" y="3374377"/>
            <a:chExt cx="2059657" cy="932592"/>
          </a:xfrm>
        </p:grpSpPr>
        <p:sp>
          <p:nvSpPr>
            <p:cNvPr id="118" name="Google Shape;118;p2"/>
            <p:cNvSpPr txBox="1"/>
            <p:nvPr/>
          </p:nvSpPr>
          <p:spPr>
            <a:xfrm>
              <a:off x="803640" y="3683752"/>
              <a:ext cx="2059657" cy="6232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algn="r"/>
              <a:r>
                <a:rPr lang="ky-KG" sz="1600" dirty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Ар </a:t>
              </a:r>
              <a:r>
                <a:rPr lang="ky-KG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түрдүү </a:t>
              </a:r>
              <a:r>
                <a:rPr lang="ky-KG" sz="1600" dirty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мамлекеттик органдар тарабынан </a:t>
              </a:r>
              <a:r>
                <a:rPr lang="ky-KG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окшош аракеттердин аткарылышы</a:t>
              </a:r>
              <a:endParaRPr lang="ru-RU" sz="1600" dirty="0">
                <a:solidFill>
                  <a:srgbClr val="3F3F3F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119" name="Google Shape;119;p2"/>
            <p:cNvSpPr txBox="1"/>
            <p:nvPr/>
          </p:nvSpPr>
          <p:spPr>
            <a:xfrm>
              <a:off x="803640" y="3374377"/>
              <a:ext cx="205965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y-KG" sz="1600" b="1" i="0" u="none" strike="noStrike" cap="none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Функциялардын кайталанышы</a:t>
              </a:r>
              <a:endParaRPr sz="16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0" name="Google Shape;120;p2"/>
          <p:cNvGrpSpPr/>
          <p:nvPr/>
        </p:nvGrpSpPr>
        <p:grpSpPr>
          <a:xfrm>
            <a:off x="8688288" y="1716199"/>
            <a:ext cx="3000341" cy="1243456"/>
            <a:chOff x="803640" y="3374377"/>
            <a:chExt cx="2059657" cy="932592"/>
          </a:xfrm>
        </p:grpSpPr>
        <p:sp>
          <p:nvSpPr>
            <p:cNvPr id="121" name="Google Shape;121;p2"/>
            <p:cNvSpPr txBox="1"/>
            <p:nvPr/>
          </p:nvSpPr>
          <p:spPr>
            <a:xfrm>
              <a:off x="803640" y="3683752"/>
              <a:ext cx="2059657" cy="6232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r>
                <a:rPr lang="ky-KG" sz="1600" dirty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Мамлекеттик органдардын контролдук аракеттеринин көп </a:t>
              </a:r>
              <a:r>
                <a:rPr lang="ky-KG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сандыгы</a:t>
              </a:r>
              <a:endParaRPr lang="ru-RU" sz="1600" dirty="0">
                <a:solidFill>
                  <a:srgbClr val="3F3F3F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122" name="Google Shape;122;p2"/>
            <p:cNvSpPr txBox="1"/>
            <p:nvPr/>
          </p:nvSpPr>
          <p:spPr>
            <a:xfrm>
              <a:off x="803640" y="3374377"/>
              <a:ext cx="205965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y-KG" sz="1600" b="1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Ашыкча контролго алуу</a:t>
              </a:r>
              <a:endParaRPr sz="16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" name="Google Shape;123;p2"/>
          <p:cNvGrpSpPr/>
          <p:nvPr/>
        </p:nvGrpSpPr>
        <p:grpSpPr>
          <a:xfrm>
            <a:off x="8688288" y="3399291"/>
            <a:ext cx="3000341" cy="1120342"/>
            <a:chOff x="803640" y="3374376"/>
            <a:chExt cx="2059657" cy="840257"/>
          </a:xfrm>
        </p:grpSpPr>
        <p:sp>
          <p:nvSpPr>
            <p:cNvPr id="124" name="Google Shape;124;p2"/>
            <p:cNvSpPr txBox="1"/>
            <p:nvPr/>
          </p:nvSpPr>
          <p:spPr>
            <a:xfrm>
              <a:off x="803640" y="3776082"/>
              <a:ext cx="2059657" cy="4385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r>
                <a:rPr lang="ky-KG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Кагаз </a:t>
              </a:r>
              <a:r>
                <a:rPr lang="ky-KG" sz="1600" dirty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түрүндөгү маалыматтын </a:t>
              </a:r>
              <a:r>
                <a:rPr lang="ky-KG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 колдонулушу</a:t>
              </a:r>
              <a:endParaRPr lang="ru-RU" sz="1600" dirty="0">
                <a:solidFill>
                  <a:srgbClr val="3F3F3F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125" name="Google Shape;125;p2"/>
            <p:cNvSpPr txBox="1"/>
            <p:nvPr/>
          </p:nvSpPr>
          <p:spPr>
            <a:xfrm>
              <a:off x="803640" y="3374376"/>
              <a:ext cx="205965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y-KG" sz="1600" b="1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Кагаз түрүндөгү операциалар</a:t>
              </a:r>
              <a:endParaRPr sz="16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" name="Google Shape;126;p2"/>
          <p:cNvGrpSpPr/>
          <p:nvPr/>
        </p:nvGrpSpPr>
        <p:grpSpPr>
          <a:xfrm>
            <a:off x="8688288" y="5082388"/>
            <a:ext cx="3000341" cy="1243454"/>
            <a:chOff x="803640" y="3374378"/>
            <a:chExt cx="2059657" cy="932591"/>
          </a:xfrm>
        </p:grpSpPr>
        <p:sp>
          <p:nvSpPr>
            <p:cNvPr id="127" name="Google Shape;127;p2"/>
            <p:cNvSpPr txBox="1"/>
            <p:nvPr/>
          </p:nvSpPr>
          <p:spPr>
            <a:xfrm>
              <a:off x="803640" y="3683752"/>
              <a:ext cx="2059657" cy="6232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r>
                <a:rPr lang="ky-KG" sz="1600" dirty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Көп баскычтуу </a:t>
              </a:r>
              <a:r>
                <a:rPr lang="ky-KG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контролдоого карабастан</a:t>
              </a:r>
              <a:r>
                <a:rPr lang="ky-KG" sz="1600" dirty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, </a:t>
              </a:r>
              <a:r>
                <a:rPr lang="ky-KG" sz="1600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</a:rPr>
                <a:t>натыйжалуулуктун төмөн болушу</a:t>
              </a:r>
              <a:endParaRPr lang="ru-RU" sz="1600" dirty="0">
                <a:solidFill>
                  <a:srgbClr val="3F3F3F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128" name="Google Shape;128;p2"/>
            <p:cNvSpPr txBox="1"/>
            <p:nvPr/>
          </p:nvSpPr>
          <p:spPr>
            <a:xfrm>
              <a:off x="803640" y="3374378"/>
              <a:ext cx="2059657" cy="253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lvl="0"/>
              <a:r>
                <a:rPr lang="ru-RU" sz="1600" b="1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Аз </a:t>
              </a:r>
              <a:r>
                <a:rPr lang="ru-RU" sz="1600" b="1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натыйжалуу</a:t>
              </a:r>
              <a:r>
                <a:rPr lang="ru-RU" sz="1600" b="1" dirty="0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ru-RU" sz="1600" b="1" dirty="0" err="1" smtClean="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контролдоо</a:t>
              </a:r>
              <a:endParaRPr sz="16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29" name="Google Shape;129;p2"/>
          <p:cNvPicPr preferRelativeResize="0"/>
          <p:nvPr/>
        </p:nvPicPr>
        <p:blipFill rotWithShape="1">
          <a:blip r:embed="rId3">
            <a:alphaModFix/>
          </a:blip>
          <a:srcRect t="76572"/>
          <a:stretch/>
        </p:blipFill>
        <p:spPr>
          <a:xfrm>
            <a:off x="-9331" y="-18663"/>
            <a:ext cx="12210662" cy="139026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"/>
          <p:cNvSpPr/>
          <p:nvPr/>
        </p:nvSpPr>
        <p:spPr>
          <a:xfrm>
            <a:off x="5520857" y="232534"/>
            <a:ext cx="6461235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/>
            <a:r>
              <a:rPr lang="ru-RU" sz="3200" b="1" dirty="0" smtClean="0">
                <a:solidFill>
                  <a:schemeClr val="bg1"/>
                </a:solidFill>
              </a:rPr>
              <a:t> А</a:t>
            </a:r>
            <a:r>
              <a:rPr lang="ky-KG" sz="3200" b="1" dirty="0" smtClean="0">
                <a:solidFill>
                  <a:schemeClr val="bg1"/>
                </a:solidFill>
              </a:rPr>
              <a:t>нализдин </a:t>
            </a:r>
            <a:r>
              <a:rPr lang="ky-KG" sz="3200" b="1" dirty="0">
                <a:solidFill>
                  <a:schemeClr val="bg1"/>
                </a:solidFill>
              </a:rPr>
              <a:t>жыйынтыгында аныкталган көйгөйлөр</a:t>
            </a:r>
            <a:endParaRPr sz="3200" b="1" i="0" u="none" strike="noStrike" cap="none" dirty="0">
              <a:solidFill>
                <a:schemeClr val="bg1"/>
              </a:solidFill>
              <a:sym typeface="Arial"/>
            </a:endParaRPr>
          </a:p>
        </p:txBody>
      </p:sp>
      <p:sp>
        <p:nvSpPr>
          <p:cNvPr id="131" name="Google Shape;131;p2"/>
          <p:cNvSpPr/>
          <p:nvPr/>
        </p:nvSpPr>
        <p:spPr>
          <a:xfrm>
            <a:off x="5571786" y="37055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 extrusionOk="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"/>
          <p:cNvSpPr/>
          <p:nvPr/>
        </p:nvSpPr>
        <p:spPr>
          <a:xfrm rot="-2700000">
            <a:off x="5904402" y="3412401"/>
            <a:ext cx="587179" cy="1328044"/>
          </a:xfrm>
          <a:custGeom>
            <a:avLst/>
            <a:gdLst/>
            <a:ahLst/>
            <a:cxnLst/>
            <a:rect l="l" t="t" r="r" b="b"/>
            <a:pathLst>
              <a:path w="154109" h="343323" extrusionOk="0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3"/>
          <p:cNvPicPr preferRelativeResize="0"/>
          <p:nvPr/>
        </p:nvPicPr>
        <p:blipFill rotWithShape="1">
          <a:blip r:embed="rId3">
            <a:alphaModFix/>
          </a:blip>
          <a:srcRect t="76572"/>
          <a:stretch/>
        </p:blipFill>
        <p:spPr>
          <a:xfrm>
            <a:off x="0" y="-25918"/>
            <a:ext cx="12192000" cy="1307737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3"/>
          <p:cNvSpPr txBox="1"/>
          <p:nvPr/>
        </p:nvSpPr>
        <p:spPr>
          <a:xfrm>
            <a:off x="989046" y="3558411"/>
            <a:ext cx="4973216" cy="2191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2"/>
              </a:buClr>
              <a:buSzPts val="2400"/>
            </a:pPr>
            <a:r>
              <a:rPr lang="ky-KG" sz="2400" b="1" dirty="0"/>
              <a:t>Кыргыз Республикасынын Президентинин </a:t>
            </a:r>
            <a:r>
              <a:rPr lang="ky-KG" sz="2400" b="1" dirty="0" smtClean="0"/>
              <a:t>“</a:t>
            </a:r>
            <a:r>
              <a:rPr lang="ky-KG" sz="2400" b="1" dirty="0"/>
              <a:t>Чакан ишкердиктин субъекттерин колдоо, ылайыктуу салык жана бажы климатын түзүү жөнүндө” </a:t>
            </a:r>
            <a:r>
              <a:rPr lang="ky-KG" sz="2400" b="1" dirty="0" smtClean="0"/>
              <a:t>Жарлыгы </a:t>
            </a:r>
            <a:endParaRPr b="1" dirty="0"/>
          </a:p>
        </p:txBody>
      </p:sp>
      <p:sp>
        <p:nvSpPr>
          <p:cNvPr id="139" name="Google Shape;139;p3"/>
          <p:cNvSpPr/>
          <p:nvPr/>
        </p:nvSpPr>
        <p:spPr>
          <a:xfrm rot="-5400000">
            <a:off x="8625585" y="354976"/>
            <a:ext cx="540000" cy="536408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3"/>
          <p:cNvSpPr/>
          <p:nvPr/>
        </p:nvSpPr>
        <p:spPr>
          <a:xfrm>
            <a:off x="6256506" y="2803020"/>
            <a:ext cx="468000" cy="468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"/>
          <p:cNvSpPr txBox="1"/>
          <p:nvPr/>
        </p:nvSpPr>
        <p:spPr>
          <a:xfrm>
            <a:off x="6268710" y="2852354"/>
            <a:ext cx="4411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sz="1800" b="1" i="0" u="none" strike="noStrike" cap="non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"/>
          <p:cNvSpPr/>
          <p:nvPr/>
        </p:nvSpPr>
        <p:spPr>
          <a:xfrm rot="-5400000">
            <a:off x="8709582" y="1131374"/>
            <a:ext cx="540000" cy="519609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3"/>
          <p:cNvSpPr/>
          <p:nvPr/>
        </p:nvSpPr>
        <p:spPr>
          <a:xfrm>
            <a:off x="6416280" y="3495421"/>
            <a:ext cx="468000" cy="468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3"/>
          <p:cNvSpPr txBox="1"/>
          <p:nvPr/>
        </p:nvSpPr>
        <p:spPr>
          <a:xfrm>
            <a:off x="6432050" y="3544755"/>
            <a:ext cx="4411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sz="1800" b="1" i="0" u="none" strike="noStrike" cap="non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3"/>
          <p:cNvSpPr/>
          <p:nvPr/>
        </p:nvSpPr>
        <p:spPr>
          <a:xfrm rot="-5400000">
            <a:off x="8770105" y="1884301"/>
            <a:ext cx="540000" cy="507504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3"/>
          <p:cNvSpPr/>
          <p:nvPr/>
        </p:nvSpPr>
        <p:spPr>
          <a:xfrm>
            <a:off x="6551343" y="4187822"/>
            <a:ext cx="468000" cy="468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6565313" y="4237156"/>
            <a:ext cx="4411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sz="1800" b="1" i="0" u="none" strike="noStrike" cap="non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3"/>
          <p:cNvSpPr/>
          <p:nvPr/>
        </p:nvSpPr>
        <p:spPr>
          <a:xfrm rot="-5400000">
            <a:off x="8651163" y="2457760"/>
            <a:ext cx="540000" cy="531292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3"/>
          <p:cNvSpPr/>
          <p:nvPr/>
        </p:nvSpPr>
        <p:spPr>
          <a:xfrm>
            <a:off x="6308966" y="4880223"/>
            <a:ext cx="468000" cy="468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3"/>
          <p:cNvSpPr txBox="1"/>
          <p:nvPr/>
        </p:nvSpPr>
        <p:spPr>
          <a:xfrm>
            <a:off x="6325834" y="4929557"/>
            <a:ext cx="44114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sz="1800" b="1" i="0" u="none" strike="noStrike" cap="non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3"/>
          <p:cNvSpPr/>
          <p:nvPr/>
        </p:nvSpPr>
        <p:spPr>
          <a:xfrm>
            <a:off x="6149191" y="5572624"/>
            <a:ext cx="468000" cy="468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3"/>
          <p:cNvSpPr txBox="1"/>
          <p:nvPr/>
        </p:nvSpPr>
        <p:spPr>
          <a:xfrm>
            <a:off x="6873196" y="2785494"/>
            <a:ext cx="4704431" cy="523180"/>
          </a:xfrm>
          <a:prstGeom prst="rect">
            <a:avLst/>
          </a:prstGeom>
          <a:noFill/>
          <a:ln w="9525" cap="flat" cmpd="sng">
            <a:solidFill>
              <a:srgbClr val="CFCE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b="1" dirty="0" smtClean="0">
                <a:solidFill>
                  <a:schemeClr val="bg1"/>
                </a:solidFill>
              </a:rPr>
              <a:t>Чек </a:t>
            </a:r>
            <a:r>
              <a:rPr lang="ru-RU" b="1" dirty="0" err="1" smtClean="0">
                <a:solidFill>
                  <a:schemeClr val="bg1"/>
                </a:solidFill>
              </a:rPr>
              <a:t>арада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контролдоону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ky-KG" b="1" dirty="0" smtClean="0">
                <a:solidFill>
                  <a:schemeClr val="bg1"/>
                </a:solidFill>
              </a:rPr>
              <a:t>өткөрүү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боюнча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координациялоочу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орган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53" name="Google Shape;153;p3"/>
          <p:cNvSpPr txBox="1"/>
          <p:nvPr/>
        </p:nvSpPr>
        <p:spPr>
          <a:xfrm>
            <a:off x="6910179" y="3467811"/>
            <a:ext cx="463046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b="1" dirty="0" err="1">
                <a:solidFill>
                  <a:schemeClr val="bg1"/>
                </a:solidFill>
              </a:rPr>
              <a:t>Бажы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кызматын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өнүктүрүүнүн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концепциясын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бекитүү</a:t>
            </a:r>
            <a:endParaRPr b="1" i="0" u="none" strike="noStrike" cap="none" dirty="0">
              <a:solidFill>
                <a:schemeClr val="bg1"/>
              </a:solidFill>
              <a:sym typeface="Arial"/>
            </a:endParaRPr>
          </a:p>
        </p:txBody>
      </p:sp>
      <p:sp>
        <p:nvSpPr>
          <p:cNvPr id="154" name="Google Shape;154;p3"/>
          <p:cNvSpPr txBox="1"/>
          <p:nvPr/>
        </p:nvSpPr>
        <p:spPr>
          <a:xfrm>
            <a:off x="7026445" y="4152880"/>
            <a:ext cx="4517731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b="1" dirty="0" smtClean="0">
                <a:solidFill>
                  <a:schemeClr val="bg1"/>
                </a:solidFill>
              </a:rPr>
              <a:t>Чек </a:t>
            </a:r>
            <a:r>
              <a:rPr lang="ru-RU" b="1" dirty="0" err="1" smtClean="0">
                <a:solidFill>
                  <a:schemeClr val="bg1"/>
                </a:solidFill>
              </a:rPr>
              <a:t>арада</a:t>
            </a:r>
            <a:r>
              <a:rPr lang="ru-RU" b="1" dirty="0" smtClean="0">
                <a:solidFill>
                  <a:schemeClr val="bg1"/>
                </a:solidFill>
              </a:rPr>
              <a:t> «</a:t>
            </a:r>
            <a:r>
              <a:rPr lang="ru-RU" b="1" dirty="0" err="1" smtClean="0">
                <a:solidFill>
                  <a:schemeClr val="bg1"/>
                </a:solidFill>
              </a:rPr>
              <a:t>бирдиктүү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терезе</a:t>
            </a:r>
            <a:r>
              <a:rPr lang="ru-RU" b="1" dirty="0">
                <a:solidFill>
                  <a:schemeClr val="bg1"/>
                </a:solidFill>
              </a:rPr>
              <a:t>» </a:t>
            </a:r>
            <a:r>
              <a:rPr lang="ru-RU" b="1" dirty="0" err="1" smtClean="0">
                <a:solidFill>
                  <a:schemeClr val="bg1"/>
                </a:solidFill>
              </a:rPr>
              <a:t>принцибин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колдонуу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55" name="Google Shape;155;p3"/>
          <p:cNvSpPr txBox="1"/>
          <p:nvPr/>
        </p:nvSpPr>
        <p:spPr>
          <a:xfrm>
            <a:off x="6830326" y="4969027"/>
            <a:ext cx="413574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0" u="none" strike="noStrike" cap="none" dirty="0" err="1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Процесстерди</a:t>
            </a:r>
            <a:r>
              <a:rPr lang="ru-RU" sz="1400" b="1" i="0" u="none" strike="noStrike" cap="none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400" b="1" i="0" u="none" strike="noStrike" cap="none" dirty="0" err="1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оптималдаштыруу</a:t>
            </a:r>
            <a:endParaRPr sz="1400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3"/>
          <p:cNvSpPr/>
          <p:nvPr/>
        </p:nvSpPr>
        <p:spPr>
          <a:xfrm>
            <a:off x="8895585" y="370835"/>
            <a:ext cx="308650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3200" b="1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Чечим</a:t>
            </a:r>
            <a:endParaRPr sz="32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3"/>
          <p:cNvSpPr/>
          <p:nvPr/>
        </p:nvSpPr>
        <p:spPr>
          <a:xfrm>
            <a:off x="3158343" y="2596009"/>
            <a:ext cx="667208" cy="728401"/>
          </a:xfrm>
          <a:custGeom>
            <a:avLst/>
            <a:gdLst/>
            <a:ahLst/>
            <a:cxnLst/>
            <a:rect l="l" t="t" r="r" b="b"/>
            <a:pathLst>
              <a:path w="2721114" h="3240000" extrusionOk="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3"/>
          <p:cNvSpPr/>
          <p:nvPr/>
        </p:nvSpPr>
        <p:spPr>
          <a:xfrm rot="-5400000" flipH="1">
            <a:off x="9867114" y="432742"/>
            <a:ext cx="476382" cy="460960"/>
          </a:xfrm>
          <a:custGeom>
            <a:avLst/>
            <a:gdLst/>
            <a:ahLst/>
            <a:cxnLst/>
            <a:rect l="l" t="t" r="r" b="b"/>
            <a:pathLst>
              <a:path w="2928608" h="2758049" extrusionOk="0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4"/>
          <p:cNvPicPr preferRelativeResize="0"/>
          <p:nvPr/>
        </p:nvPicPr>
        <p:blipFill rotWithShape="1">
          <a:blip r:embed="rId3">
            <a:alphaModFix/>
          </a:blip>
          <a:srcRect t="76572"/>
          <a:stretch/>
        </p:blipFill>
        <p:spPr>
          <a:xfrm>
            <a:off x="0" y="-25918"/>
            <a:ext cx="12192000" cy="13077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6" name="Google Shape;166;p4"/>
          <p:cNvCxnSpPr>
            <a:stCxn id="167" idx="4"/>
          </p:cNvCxnSpPr>
          <p:nvPr/>
        </p:nvCxnSpPr>
        <p:spPr>
          <a:xfrm>
            <a:off x="5761303" y="2855528"/>
            <a:ext cx="1402800" cy="2660100"/>
          </a:xfrm>
          <a:prstGeom prst="bentConnector2">
            <a:avLst/>
          </a:prstGeom>
          <a:noFill/>
          <a:ln w="25400" cap="flat" cmpd="sng">
            <a:solidFill>
              <a:srgbClr val="00B050"/>
            </a:solidFill>
            <a:prstDash val="dash"/>
            <a:miter lim="800000"/>
            <a:headEnd type="none" w="sm" len="sm"/>
            <a:tailEnd type="triangle" w="med" len="med"/>
          </a:ln>
        </p:spPr>
      </p:cxnSp>
      <p:sp>
        <p:nvSpPr>
          <p:cNvPr id="167" name="Google Shape;167;p4"/>
          <p:cNvSpPr/>
          <p:nvPr/>
        </p:nvSpPr>
        <p:spPr>
          <a:xfrm>
            <a:off x="3610570" y="2051016"/>
            <a:ext cx="2150733" cy="1609023"/>
          </a:xfrm>
          <a:prstGeom prst="flowChartMagneticDisk">
            <a:avLst/>
          </a:prstGeom>
          <a:solidFill>
            <a:srgbClr val="5B9BD5"/>
          </a:solidFill>
          <a:ln w="12700" cap="flat" cmpd="sng">
            <a:solidFill>
              <a:schemeClr val="l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8" name="Google Shape;168;p4"/>
          <p:cNvCxnSpPr/>
          <p:nvPr/>
        </p:nvCxnSpPr>
        <p:spPr>
          <a:xfrm>
            <a:off x="1670655" y="2855415"/>
            <a:ext cx="1955400" cy="12600"/>
          </a:xfrm>
          <a:prstGeom prst="bentConnector3">
            <a:avLst>
              <a:gd name="adj1" fmla="val 49998"/>
            </a:avLst>
          </a:prstGeom>
          <a:noFill/>
          <a:ln w="25400" cap="flat" cmpd="sng">
            <a:solidFill>
              <a:srgbClr val="00B050"/>
            </a:solidFill>
            <a:prstDash val="dash"/>
            <a:miter lim="800000"/>
            <a:headEnd type="none" w="sm" len="sm"/>
            <a:tailEnd type="triangle" w="med" len="med"/>
          </a:ln>
        </p:spPr>
      </p:cxnSp>
      <p:sp>
        <p:nvSpPr>
          <p:cNvPr id="169" name="Google Shape;169;p4"/>
          <p:cNvSpPr/>
          <p:nvPr/>
        </p:nvSpPr>
        <p:spPr>
          <a:xfrm>
            <a:off x="3893938" y="2661594"/>
            <a:ext cx="160259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МБК</a:t>
            </a:r>
            <a:endParaRPr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sz="24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БАМС</a:t>
            </a:r>
            <a:endParaRPr sz="2400" b="1" i="0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Times New Roman"/>
            </a:endParaRPr>
          </a:p>
        </p:txBody>
      </p:sp>
      <p:sp>
        <p:nvSpPr>
          <p:cNvPr id="170" name="Google Shape;170;p4"/>
          <p:cNvSpPr/>
          <p:nvPr/>
        </p:nvSpPr>
        <p:spPr>
          <a:xfrm rot="10800000">
            <a:off x="4695236" y="5126401"/>
            <a:ext cx="500851" cy="762834"/>
          </a:xfrm>
          <a:prstGeom prst="flowChartOffpageConnector">
            <a:avLst/>
          </a:prstGeom>
          <a:solidFill>
            <a:srgbClr val="A5A5A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4"/>
          <p:cNvSpPr/>
          <p:nvPr/>
        </p:nvSpPr>
        <p:spPr>
          <a:xfrm rot="10800000">
            <a:off x="3966059" y="5117562"/>
            <a:ext cx="500851" cy="762834"/>
          </a:xfrm>
          <a:prstGeom prst="flowChartOffpageConnector">
            <a:avLst/>
          </a:prstGeom>
          <a:solidFill>
            <a:srgbClr val="A5A5A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4"/>
          <p:cNvSpPr/>
          <p:nvPr/>
        </p:nvSpPr>
        <p:spPr>
          <a:xfrm rot="10800000">
            <a:off x="5422147" y="5143427"/>
            <a:ext cx="500851" cy="762834"/>
          </a:xfrm>
          <a:prstGeom prst="flowChartOffpageConnector">
            <a:avLst/>
          </a:prstGeom>
          <a:solidFill>
            <a:srgbClr val="A5A5A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4"/>
          <p:cNvSpPr/>
          <p:nvPr/>
        </p:nvSpPr>
        <p:spPr>
          <a:xfrm rot="10800000">
            <a:off x="6192769" y="5113862"/>
            <a:ext cx="500851" cy="762834"/>
          </a:xfrm>
          <a:prstGeom prst="flowChartOffpageConnector">
            <a:avLst/>
          </a:prstGeom>
          <a:solidFill>
            <a:srgbClr val="A5A5A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4"/>
          <p:cNvSpPr/>
          <p:nvPr/>
        </p:nvSpPr>
        <p:spPr>
          <a:xfrm rot="10800000">
            <a:off x="6963392" y="5114645"/>
            <a:ext cx="500851" cy="762834"/>
          </a:xfrm>
          <a:prstGeom prst="flowChartOffpageConnector">
            <a:avLst/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4"/>
          <p:cNvSpPr/>
          <p:nvPr/>
        </p:nvSpPr>
        <p:spPr>
          <a:xfrm>
            <a:off x="4655134" y="5411263"/>
            <a:ext cx="55322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Фито.</a:t>
            </a:r>
            <a:endParaRPr sz="12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4"/>
          <p:cNvSpPr/>
          <p:nvPr/>
        </p:nvSpPr>
        <p:spPr>
          <a:xfrm>
            <a:off x="3966059" y="5382565"/>
            <a:ext cx="55816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Сан.-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Эпид.</a:t>
            </a:r>
            <a:endParaRPr sz="18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4"/>
          <p:cNvSpPr/>
          <p:nvPr/>
        </p:nvSpPr>
        <p:spPr>
          <a:xfrm>
            <a:off x="6168863" y="5417339"/>
            <a:ext cx="58881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Транс.</a:t>
            </a:r>
            <a:endParaRPr/>
          </a:p>
        </p:txBody>
      </p:sp>
      <p:sp>
        <p:nvSpPr>
          <p:cNvPr id="178" name="Google Shape;178;p4"/>
          <p:cNvSpPr/>
          <p:nvPr/>
        </p:nvSpPr>
        <p:spPr>
          <a:xfrm>
            <a:off x="5463931" y="5405984"/>
            <a:ext cx="4357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Вет.</a:t>
            </a:r>
            <a:endParaRPr sz="12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4"/>
          <p:cNvSpPr/>
          <p:nvPr/>
        </p:nvSpPr>
        <p:spPr>
          <a:xfrm>
            <a:off x="6963392" y="5411263"/>
            <a:ext cx="50085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200" dirty="0" smtClean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МБК</a:t>
            </a:r>
            <a:endParaRPr sz="1800" dirty="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0" name="Google Shape;180;p4"/>
          <p:cNvCxnSpPr/>
          <p:nvPr/>
        </p:nvCxnSpPr>
        <p:spPr>
          <a:xfrm flipH="1">
            <a:off x="1634531" y="2200942"/>
            <a:ext cx="36124" cy="4378447"/>
          </a:xfrm>
          <a:prstGeom prst="straightConnector1">
            <a:avLst/>
          </a:prstGeom>
          <a:noFill/>
          <a:ln w="31750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</p:cxnSp>
      <p:sp>
        <p:nvSpPr>
          <p:cNvPr id="181" name="Google Shape;181;p4"/>
          <p:cNvSpPr/>
          <p:nvPr/>
        </p:nvSpPr>
        <p:spPr>
          <a:xfrm rot="10800000">
            <a:off x="3253305" y="5113862"/>
            <a:ext cx="500851" cy="762834"/>
          </a:xfrm>
          <a:prstGeom prst="flowChartOffpageConnector">
            <a:avLst/>
          </a:prstGeom>
          <a:solidFill>
            <a:srgbClr val="A5A5A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4"/>
          <p:cNvSpPr/>
          <p:nvPr/>
        </p:nvSpPr>
        <p:spPr>
          <a:xfrm>
            <a:off x="3162544" y="5411262"/>
            <a:ext cx="68961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 smtClean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Чек ара </a:t>
            </a:r>
            <a:r>
              <a:rPr lang="ru-RU" sz="1200" dirty="0" err="1" smtClean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кыз</a:t>
            </a:r>
            <a:r>
              <a:rPr lang="ru-RU" sz="1200" dirty="0" smtClean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200" dirty="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4"/>
          <p:cNvSpPr/>
          <p:nvPr/>
        </p:nvSpPr>
        <p:spPr>
          <a:xfrm>
            <a:off x="158424" y="1473571"/>
            <a:ext cx="149416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Алдын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ала </a:t>
            </a:r>
            <a:r>
              <a:rPr lang="ru-RU" sz="12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маалыматты</a:t>
            </a:r>
            <a:r>
              <a:rPr lang="ru-RU" sz="1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</a:t>
            </a:r>
            <a:r>
              <a:rPr lang="ru-RU" sz="1200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берүү</a:t>
            </a:r>
            <a:endParaRPr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84" name="Google Shape;184;p4"/>
          <p:cNvCxnSpPr/>
          <p:nvPr/>
        </p:nvCxnSpPr>
        <p:spPr>
          <a:xfrm rot="10800000" flipH="1">
            <a:off x="1670655" y="6357466"/>
            <a:ext cx="9201989" cy="19877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85" name="Google Shape;185;p4"/>
          <p:cNvSpPr/>
          <p:nvPr/>
        </p:nvSpPr>
        <p:spPr>
          <a:xfrm>
            <a:off x="7834416" y="4889495"/>
            <a:ext cx="77618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ТД/УК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4</a:t>
            </a:fld>
            <a:endParaRPr/>
          </a:p>
        </p:txBody>
      </p:sp>
      <p:sp>
        <p:nvSpPr>
          <p:cNvPr id="187" name="Google Shape;187;p4"/>
          <p:cNvSpPr txBox="1"/>
          <p:nvPr/>
        </p:nvSpPr>
        <p:spPr>
          <a:xfrm>
            <a:off x="7889203" y="1539222"/>
            <a:ext cx="4177684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Кыскартуулар</a:t>
            </a:r>
            <a:r>
              <a:rPr lang="ru-RU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ТД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Транзиттик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декларация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Убактылуу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киргизүү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БД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Бажы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декларациясы</a:t>
            </a:r>
            <a:endParaRPr lang="ru-RU" sz="16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БТЖ</a:t>
            </a:r>
            <a:r>
              <a:rPr lang="ky-KG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Бажы тариздөө жайы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4"/>
          <p:cNvSpPr/>
          <p:nvPr/>
        </p:nvSpPr>
        <p:spPr>
          <a:xfrm>
            <a:off x="8086043" y="3867147"/>
            <a:ext cx="434006" cy="234690"/>
          </a:xfrm>
          <a:prstGeom prst="rect">
            <a:avLst/>
          </a:prstGeom>
          <a:solidFill>
            <a:srgbClr val="B6B6B6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4"/>
          <p:cNvSpPr/>
          <p:nvPr/>
        </p:nvSpPr>
        <p:spPr>
          <a:xfrm>
            <a:off x="8610600" y="3779535"/>
            <a:ext cx="308065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200" b="1" dirty="0">
                <a:solidFill>
                  <a:srgbClr val="161416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ky-KG" sz="1200" b="1" dirty="0"/>
              <a:t>кол менен </a:t>
            </a:r>
            <a:r>
              <a:rPr lang="ky-KG" sz="1200" b="1" dirty="0" smtClean="0"/>
              <a:t>аткарылган жана </a:t>
            </a:r>
            <a:r>
              <a:rPr lang="ky-KG" sz="1200" b="1" dirty="0"/>
              <a:t>кагазга негизделген процесстер</a:t>
            </a:r>
            <a:endParaRPr sz="1200" b="1" dirty="0">
              <a:solidFill>
                <a:srgbClr val="16141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4"/>
          <p:cNvSpPr/>
          <p:nvPr/>
        </p:nvSpPr>
        <p:spPr>
          <a:xfrm>
            <a:off x="8086043" y="4320203"/>
            <a:ext cx="434006" cy="234690"/>
          </a:xfrm>
          <a:prstGeom prst="rect">
            <a:avLst/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4"/>
          <p:cNvSpPr/>
          <p:nvPr/>
        </p:nvSpPr>
        <p:spPr>
          <a:xfrm>
            <a:off x="8617681" y="4303386"/>
            <a:ext cx="2961609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ru-RU" sz="1200" b="1" dirty="0" smtClean="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АВТОМАТТАШТЫРЫЛГАН ПРОЦЕССТЕР</a:t>
            </a:r>
            <a:endParaRPr sz="1200" b="1" dirty="0">
              <a:solidFill>
                <a:srgbClr val="5B9B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4"/>
          <p:cNvSpPr/>
          <p:nvPr/>
        </p:nvSpPr>
        <p:spPr>
          <a:xfrm>
            <a:off x="7274235" y="370835"/>
            <a:ext cx="470785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 err="1" smtClean="0">
                <a:solidFill>
                  <a:schemeClr val="lt1"/>
                </a:solidFill>
              </a:rPr>
              <a:t>Учурдагы</a:t>
            </a:r>
            <a:r>
              <a:rPr lang="ru-RU" sz="3200" b="1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3200" b="1" dirty="0" err="1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процесстер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3" name="Google Shape;193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6486" y="5417339"/>
            <a:ext cx="1304136" cy="1304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70000" y="5296123"/>
            <a:ext cx="1322871" cy="1322871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4"/>
          <p:cNvSpPr/>
          <p:nvPr/>
        </p:nvSpPr>
        <p:spPr>
          <a:xfrm>
            <a:off x="7910103" y="5199562"/>
            <a:ext cx="569350" cy="677918"/>
          </a:xfrm>
          <a:custGeom>
            <a:avLst/>
            <a:gdLst/>
            <a:ahLst/>
            <a:cxnLst/>
            <a:rect l="l" t="t" r="r" b="b"/>
            <a:pathLst>
              <a:path w="2721114" h="3240000" extrusionOk="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4"/>
          <p:cNvSpPr/>
          <p:nvPr/>
        </p:nvSpPr>
        <p:spPr>
          <a:xfrm>
            <a:off x="3293361" y="4539411"/>
            <a:ext cx="473057" cy="395620"/>
          </a:xfrm>
          <a:custGeom>
            <a:avLst/>
            <a:gdLst/>
            <a:ahLst/>
            <a:cxnLst/>
            <a:rect l="l" t="t" r="r" b="b"/>
            <a:pathLst>
              <a:path w="3240000" h="3230531" extrusionOk="0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4"/>
          <p:cNvSpPr/>
          <p:nvPr/>
        </p:nvSpPr>
        <p:spPr>
          <a:xfrm>
            <a:off x="3990898" y="4530731"/>
            <a:ext cx="473057" cy="395620"/>
          </a:xfrm>
          <a:custGeom>
            <a:avLst/>
            <a:gdLst/>
            <a:ahLst/>
            <a:cxnLst/>
            <a:rect l="l" t="t" r="r" b="b"/>
            <a:pathLst>
              <a:path w="3240000" h="3230531" extrusionOk="0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4"/>
          <p:cNvSpPr/>
          <p:nvPr/>
        </p:nvSpPr>
        <p:spPr>
          <a:xfrm>
            <a:off x="6185395" y="4532850"/>
            <a:ext cx="473057" cy="395620"/>
          </a:xfrm>
          <a:custGeom>
            <a:avLst/>
            <a:gdLst/>
            <a:ahLst/>
            <a:cxnLst/>
            <a:rect l="l" t="t" r="r" b="b"/>
            <a:pathLst>
              <a:path w="3240000" h="3230531" extrusionOk="0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4"/>
          <p:cNvSpPr/>
          <p:nvPr/>
        </p:nvSpPr>
        <p:spPr>
          <a:xfrm>
            <a:off x="5453019" y="4544676"/>
            <a:ext cx="473057" cy="395620"/>
          </a:xfrm>
          <a:custGeom>
            <a:avLst/>
            <a:gdLst/>
            <a:ahLst/>
            <a:cxnLst/>
            <a:rect l="l" t="t" r="r" b="b"/>
            <a:pathLst>
              <a:path w="3240000" h="3230531" extrusionOk="0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4"/>
          <p:cNvSpPr/>
          <p:nvPr/>
        </p:nvSpPr>
        <p:spPr>
          <a:xfrm>
            <a:off x="4695234" y="4530731"/>
            <a:ext cx="473057" cy="395620"/>
          </a:xfrm>
          <a:custGeom>
            <a:avLst/>
            <a:gdLst/>
            <a:ahLst/>
            <a:cxnLst/>
            <a:rect l="l" t="t" r="r" b="b"/>
            <a:pathLst>
              <a:path w="3240000" h="3230531" extrusionOk="0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4"/>
          <p:cNvSpPr/>
          <p:nvPr/>
        </p:nvSpPr>
        <p:spPr>
          <a:xfrm rot="2160000">
            <a:off x="5113471" y="5995166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 extrusionOk="0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4"/>
          <p:cNvSpPr/>
          <p:nvPr/>
        </p:nvSpPr>
        <p:spPr>
          <a:xfrm>
            <a:off x="642595" y="2144072"/>
            <a:ext cx="573139" cy="379830"/>
          </a:xfrm>
          <a:custGeom>
            <a:avLst/>
            <a:gdLst/>
            <a:ahLst/>
            <a:cxnLst/>
            <a:rect l="l" t="t" r="r" b="b"/>
            <a:pathLst>
              <a:path w="2736304" h="2313707" extrusionOk="0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rgbClr val="5B9B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4"/>
          <p:cNvSpPr/>
          <p:nvPr/>
        </p:nvSpPr>
        <p:spPr>
          <a:xfrm>
            <a:off x="6781842" y="452796"/>
            <a:ext cx="492393" cy="496505"/>
          </a:xfrm>
          <a:custGeom>
            <a:avLst/>
            <a:gdLst/>
            <a:ahLst/>
            <a:cxnLst/>
            <a:rect l="l" t="t" r="r" b="b"/>
            <a:pathLst>
              <a:path w="1652142" h="1665940" extrusionOk="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4"/>
          <p:cNvSpPr/>
          <p:nvPr/>
        </p:nvSpPr>
        <p:spPr>
          <a:xfrm>
            <a:off x="4304902" y="6422445"/>
            <a:ext cx="20221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2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сааттан ашык</a:t>
            </a:r>
            <a:endParaRPr sz="12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" name="Google Shape;205;p4"/>
          <p:cNvSpPr/>
          <p:nvPr/>
        </p:nvSpPr>
        <p:spPr>
          <a:xfrm>
            <a:off x="2110183" y="1404191"/>
            <a:ext cx="879056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Чек ара</a:t>
            </a:r>
            <a:endParaRPr sz="12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Google Shape;206;p4"/>
          <p:cNvSpPr/>
          <p:nvPr/>
        </p:nvSpPr>
        <p:spPr>
          <a:xfrm rot="10800000">
            <a:off x="9447384" y="4681046"/>
            <a:ext cx="568321" cy="722047"/>
          </a:xfrm>
          <a:prstGeom prst="flowChartOffpageConnector">
            <a:avLst/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4"/>
          <p:cNvSpPr/>
          <p:nvPr/>
        </p:nvSpPr>
        <p:spPr>
          <a:xfrm>
            <a:off x="9488600" y="4940296"/>
            <a:ext cx="48944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200" dirty="0" smtClean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БТЖ</a:t>
            </a:r>
            <a:endParaRPr sz="1200" dirty="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8" name="Google Shape;208;p4"/>
          <p:cNvCxnSpPr/>
          <p:nvPr/>
        </p:nvCxnSpPr>
        <p:spPr>
          <a:xfrm flipH="1">
            <a:off x="1670655" y="1796716"/>
            <a:ext cx="527113" cy="347356"/>
          </a:xfrm>
          <a:prstGeom prst="straightConnector1">
            <a:avLst/>
          </a:prstGeom>
          <a:noFill/>
          <a:ln w="9525" cap="flat" cmpd="sng">
            <a:solidFill>
              <a:srgbClr val="FF1919"/>
            </a:solidFill>
            <a:prstDash val="solid"/>
            <a:miter lim="800000"/>
            <a:headEnd type="none" w="sm" len="sm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5"/>
          <p:cNvPicPr preferRelativeResize="0"/>
          <p:nvPr/>
        </p:nvPicPr>
        <p:blipFill rotWithShape="1">
          <a:blip r:embed="rId3">
            <a:alphaModFix/>
          </a:blip>
          <a:srcRect t="76572"/>
          <a:stretch/>
        </p:blipFill>
        <p:spPr>
          <a:xfrm>
            <a:off x="0" y="-25918"/>
            <a:ext cx="12192000" cy="1307737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5"/>
          <p:cNvSpPr/>
          <p:nvPr/>
        </p:nvSpPr>
        <p:spPr>
          <a:xfrm>
            <a:off x="2205789" y="2794000"/>
            <a:ext cx="4938787" cy="296444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5"/>
          <p:cNvSpPr/>
          <p:nvPr/>
        </p:nvSpPr>
        <p:spPr>
          <a:xfrm>
            <a:off x="5179287" y="1352471"/>
            <a:ext cx="945039" cy="638987"/>
          </a:xfrm>
          <a:prstGeom prst="flowChartMagneticDisk">
            <a:avLst/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7" name="Google Shape;217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95475" y="3038526"/>
            <a:ext cx="2609230" cy="674871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cxnSp>
        <p:nvCxnSpPr>
          <p:cNvPr id="218" name="Google Shape;218;p5"/>
          <p:cNvCxnSpPr/>
          <p:nvPr/>
        </p:nvCxnSpPr>
        <p:spPr>
          <a:xfrm rot="5400000" flipH="1">
            <a:off x="4087771" y="4198969"/>
            <a:ext cx="2003100" cy="1098600"/>
          </a:xfrm>
          <a:prstGeom prst="bentConnector3">
            <a:avLst>
              <a:gd name="adj1" fmla="val 50003"/>
            </a:avLst>
          </a:prstGeom>
          <a:noFill/>
          <a:ln w="19050" cap="flat" cmpd="sng">
            <a:solidFill>
              <a:srgbClr val="5B9BD5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19" name="Google Shape;219;p5"/>
          <p:cNvCxnSpPr/>
          <p:nvPr/>
        </p:nvCxnSpPr>
        <p:spPr>
          <a:xfrm rot="5400000" flipH="1">
            <a:off x="4405411" y="4505045"/>
            <a:ext cx="2010900" cy="4959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rgbClr val="5B9BD5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20" name="Google Shape;220;p5"/>
          <p:cNvCxnSpPr/>
          <p:nvPr/>
        </p:nvCxnSpPr>
        <p:spPr>
          <a:xfrm rot="-5400000">
            <a:off x="5151108" y="4268284"/>
            <a:ext cx="1956300" cy="954900"/>
          </a:xfrm>
          <a:prstGeom prst="bentConnector3">
            <a:avLst>
              <a:gd name="adj1" fmla="val 49999"/>
            </a:avLst>
          </a:prstGeom>
          <a:noFill/>
          <a:ln w="19050" cap="flat" cmpd="sng">
            <a:solidFill>
              <a:srgbClr val="5B9BD5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sp>
        <p:nvSpPr>
          <p:cNvPr id="222" name="Google Shape;222;p5"/>
          <p:cNvSpPr/>
          <p:nvPr/>
        </p:nvSpPr>
        <p:spPr>
          <a:xfrm>
            <a:off x="6314072" y="5442359"/>
            <a:ext cx="19092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5"/>
          <p:cNvSpPr/>
          <p:nvPr/>
        </p:nvSpPr>
        <p:spPr>
          <a:xfrm>
            <a:off x="7724989" y="4967750"/>
            <a:ext cx="59681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 smtClean="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ТД/УК</a:t>
            </a:r>
            <a:endParaRPr sz="1800" dirty="0">
              <a:solidFill>
                <a:srgbClr val="5B9B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5"/>
          <p:cNvSpPr/>
          <p:nvPr/>
        </p:nvSpPr>
        <p:spPr>
          <a:xfrm rot="-5400000">
            <a:off x="4032139" y="4147116"/>
            <a:ext cx="78575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Сан-эпид</a:t>
            </a:r>
            <a:endParaRPr sz="1800">
              <a:solidFill>
                <a:srgbClr val="5B9B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5"/>
          <p:cNvSpPr/>
          <p:nvPr/>
        </p:nvSpPr>
        <p:spPr>
          <a:xfrm>
            <a:off x="4377566" y="2688266"/>
            <a:ext cx="246688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800" dirty="0" smtClean="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Бажы контролу</a:t>
            </a:r>
            <a:endParaRPr sz="1800" dirty="0">
              <a:solidFill>
                <a:srgbClr val="5B9B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6" name="Google Shape;226;p5" descr="https://storage.needpix.com/rsynced_images/administration-152960_1280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694533" y="1412153"/>
            <a:ext cx="912214" cy="882639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5"/>
          <p:cNvSpPr/>
          <p:nvPr/>
        </p:nvSpPr>
        <p:spPr>
          <a:xfrm>
            <a:off x="7791061" y="1364231"/>
            <a:ext cx="3077947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ky-KG" sz="1200" b="1" dirty="0">
                <a:solidFill>
                  <a:srgbClr val="0070C0"/>
                </a:solidFill>
              </a:rPr>
              <a:t>О</a:t>
            </a:r>
            <a:r>
              <a:rPr lang="ky-KG" sz="1200" b="1" dirty="0" smtClean="0">
                <a:solidFill>
                  <a:srgbClr val="0070C0"/>
                </a:solidFill>
              </a:rPr>
              <a:t>ргандар </a:t>
            </a:r>
            <a:r>
              <a:rPr lang="ky-KG" sz="1200" b="1" dirty="0">
                <a:solidFill>
                  <a:srgbClr val="0070C0"/>
                </a:solidFill>
              </a:rPr>
              <a:t>менен маалымат алмашуу</a:t>
            </a:r>
            <a:endParaRPr sz="12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8" name="Google Shape;228;p5" descr="https://im0-tub-ru.yandex.net/i?id=e4ffebea7b3b56d3fc76f6281872356c-l&amp;n=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044739" y="5475011"/>
            <a:ext cx="834420" cy="807367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5"/>
          <p:cNvSpPr/>
          <p:nvPr/>
        </p:nvSpPr>
        <p:spPr>
          <a:xfrm>
            <a:off x="1586436" y="1612113"/>
            <a:ext cx="3502818" cy="131999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0" name="Google Shape;230;p5"/>
          <p:cNvCxnSpPr/>
          <p:nvPr/>
        </p:nvCxnSpPr>
        <p:spPr>
          <a:xfrm rot="-5400000">
            <a:off x="4785054" y="4605897"/>
            <a:ext cx="2010900" cy="2937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rgbClr val="5B9BD5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31" name="Google Shape;231;p5"/>
          <p:cNvCxnSpPr/>
          <p:nvPr/>
        </p:nvCxnSpPr>
        <p:spPr>
          <a:xfrm flipH="1">
            <a:off x="1881631" y="1863033"/>
            <a:ext cx="52454" cy="4737733"/>
          </a:xfrm>
          <a:prstGeom prst="straightConnector1">
            <a:avLst/>
          </a:prstGeom>
          <a:noFill/>
          <a:ln w="31750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</p:cxnSp>
      <p:sp>
        <p:nvSpPr>
          <p:cNvPr id="232" name="Google Shape;232;p5"/>
          <p:cNvSpPr/>
          <p:nvPr/>
        </p:nvSpPr>
        <p:spPr>
          <a:xfrm rot="10800000">
            <a:off x="9429088" y="3927425"/>
            <a:ext cx="568321" cy="722047"/>
          </a:xfrm>
          <a:prstGeom prst="flowChartOffpageConnector">
            <a:avLst/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5"/>
          <p:cNvSpPr/>
          <p:nvPr/>
        </p:nvSpPr>
        <p:spPr>
          <a:xfrm>
            <a:off x="9474705" y="4192444"/>
            <a:ext cx="48944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200" dirty="0" smtClean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БТЖ</a:t>
            </a:r>
            <a:endParaRPr sz="1200" dirty="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5"/>
          <p:cNvSpPr/>
          <p:nvPr/>
        </p:nvSpPr>
        <p:spPr>
          <a:xfrm rot="10800000">
            <a:off x="7397948" y="4238578"/>
            <a:ext cx="1997879" cy="461665"/>
          </a:xfrm>
          <a:prstGeom prst="leftUpArrow">
            <a:avLst/>
          </a:prstGeom>
          <a:solidFill>
            <a:srgbClr val="5B9BD5"/>
          </a:solidFill>
          <a:ln w="12700" cap="flat" cmpd="sng">
            <a:solidFill>
              <a:srgbClr val="5B9BD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5" name="Google Shape;235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250528" y="4780331"/>
            <a:ext cx="447832" cy="651835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5"/>
          <p:cNvSpPr/>
          <p:nvPr/>
        </p:nvSpPr>
        <p:spPr>
          <a:xfrm>
            <a:off x="2365428" y="3908735"/>
            <a:ext cx="17433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Чек ара контролу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8" name="Google Shape;238;p5" descr="https://storage.needpix.com/rsynced_images/administration-152960_1280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330528" y="3267099"/>
            <a:ext cx="413748" cy="4003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5" descr="https://storage.needpix.com/rsynced_images/administration-152960_1280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974690" y="3275057"/>
            <a:ext cx="413748" cy="4003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5" descr="https://storage.needpix.com/rsynced_images/administration-152960_1280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713602" y="3273799"/>
            <a:ext cx="413748" cy="4003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5" descr="https://storage.needpix.com/rsynced_images/administration-152960_1280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399709" y="3281757"/>
            <a:ext cx="413748" cy="400334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5"/>
          <p:cNvSpPr/>
          <p:nvPr/>
        </p:nvSpPr>
        <p:spPr>
          <a:xfrm rot="-5400000">
            <a:off x="4638789" y="4100605"/>
            <a:ext cx="78574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фито</a:t>
            </a:r>
            <a:endParaRPr sz="1800">
              <a:solidFill>
                <a:srgbClr val="5B9B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5"/>
          <p:cNvSpPr/>
          <p:nvPr/>
        </p:nvSpPr>
        <p:spPr>
          <a:xfrm rot="-5400000">
            <a:off x="5423067" y="4079540"/>
            <a:ext cx="78574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Ветерин</a:t>
            </a:r>
            <a:endParaRPr sz="1800">
              <a:solidFill>
                <a:srgbClr val="5B9B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5"/>
          <p:cNvSpPr/>
          <p:nvPr/>
        </p:nvSpPr>
        <p:spPr>
          <a:xfrm rot="-5400000">
            <a:off x="6064969" y="4069870"/>
            <a:ext cx="78574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трансп</a:t>
            </a:r>
            <a:endParaRPr sz="1800">
              <a:solidFill>
                <a:srgbClr val="5B9B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5"/>
          <p:cNvSpPr/>
          <p:nvPr/>
        </p:nvSpPr>
        <p:spPr>
          <a:xfrm>
            <a:off x="8627706" y="5518576"/>
            <a:ext cx="434006" cy="234690"/>
          </a:xfrm>
          <a:prstGeom prst="rect">
            <a:avLst/>
          </a:prstGeom>
          <a:solidFill>
            <a:srgbClr val="B6B6B6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5"/>
          <p:cNvSpPr/>
          <p:nvPr/>
        </p:nvSpPr>
        <p:spPr>
          <a:xfrm>
            <a:off x="8637434" y="5984220"/>
            <a:ext cx="434006" cy="234690"/>
          </a:xfrm>
          <a:prstGeom prst="rect">
            <a:avLst/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5"/>
          <p:cNvSpPr/>
          <p:nvPr/>
        </p:nvSpPr>
        <p:spPr>
          <a:xfrm>
            <a:off x="5289879" y="1605613"/>
            <a:ext cx="7075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2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МБК</a:t>
            </a:r>
            <a:endParaRPr sz="1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5"/>
          <p:cNvSpPr/>
          <p:nvPr/>
        </p:nvSpPr>
        <p:spPr>
          <a:xfrm>
            <a:off x="811010" y="1471561"/>
            <a:ext cx="573139" cy="379830"/>
          </a:xfrm>
          <a:custGeom>
            <a:avLst/>
            <a:gdLst/>
            <a:ahLst/>
            <a:cxnLst/>
            <a:rect l="l" t="t" r="r" b="b"/>
            <a:pathLst>
              <a:path w="2736304" h="2313707" extrusionOk="0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rgbClr val="5B9B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1" name="Google Shape;251;p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70978" y="5580858"/>
            <a:ext cx="1121152" cy="1104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5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862450" y="5613120"/>
            <a:ext cx="1115934" cy="1071777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5"/>
          <p:cNvSpPr/>
          <p:nvPr/>
        </p:nvSpPr>
        <p:spPr>
          <a:xfrm>
            <a:off x="8504779" y="280676"/>
            <a:ext cx="347025" cy="347025"/>
          </a:xfrm>
          <a:custGeom>
            <a:avLst/>
            <a:gdLst/>
            <a:ahLst/>
            <a:cxnLst/>
            <a:rect l="l" t="t" r="r" b="b"/>
            <a:pathLst>
              <a:path w="3240000" h="3240000" extrusionOk="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5"/>
          <p:cNvSpPr/>
          <p:nvPr/>
        </p:nvSpPr>
        <p:spPr>
          <a:xfrm>
            <a:off x="7923571" y="147425"/>
            <a:ext cx="4147676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 err="1" smtClean="0">
                <a:solidFill>
                  <a:schemeClr val="lt1"/>
                </a:solidFill>
              </a:rPr>
              <a:t>Сунушталуучу</a:t>
            </a:r>
            <a:r>
              <a:rPr lang="ru-RU" sz="3200" b="1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модель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5"/>
          <p:cNvSpPr/>
          <p:nvPr/>
        </p:nvSpPr>
        <p:spPr>
          <a:xfrm>
            <a:off x="8217873" y="1640713"/>
            <a:ext cx="2218074" cy="174107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5"/>
          <p:cNvSpPr/>
          <p:nvPr/>
        </p:nvSpPr>
        <p:spPr>
          <a:xfrm rot="5400000">
            <a:off x="5364953" y="2196804"/>
            <a:ext cx="587715" cy="177023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5"/>
          <p:cNvSpPr/>
          <p:nvPr/>
        </p:nvSpPr>
        <p:spPr>
          <a:xfrm>
            <a:off x="6870738" y="1464077"/>
            <a:ext cx="845899" cy="527381"/>
          </a:xfrm>
          <a:prstGeom prst="ellipse">
            <a:avLst/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5"/>
          <p:cNvSpPr/>
          <p:nvPr/>
        </p:nvSpPr>
        <p:spPr>
          <a:xfrm>
            <a:off x="6268014" y="1627921"/>
            <a:ext cx="7075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СУР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5"/>
          <p:cNvSpPr/>
          <p:nvPr/>
        </p:nvSpPr>
        <p:spPr>
          <a:xfrm>
            <a:off x="6268014" y="1627921"/>
            <a:ext cx="457366" cy="16138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5"/>
          <p:cNvSpPr/>
          <p:nvPr/>
        </p:nvSpPr>
        <p:spPr>
          <a:xfrm>
            <a:off x="6939758" y="1576474"/>
            <a:ext cx="7075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2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ТБС</a:t>
            </a:r>
            <a:endParaRPr sz="1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1" name="Google Shape;261;p5"/>
          <p:cNvCxnSpPr/>
          <p:nvPr/>
        </p:nvCxnSpPr>
        <p:spPr>
          <a:xfrm rot="10800000" flipH="1">
            <a:off x="1934085" y="6485804"/>
            <a:ext cx="8934923" cy="19876"/>
          </a:xfrm>
          <a:prstGeom prst="straightConnector1">
            <a:avLst/>
          </a:prstGeom>
          <a:noFill/>
          <a:ln w="9525" cap="flat" cmpd="sng">
            <a:solidFill>
              <a:srgbClr val="00B05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2" name="Google Shape;262;p5"/>
          <p:cNvSpPr/>
          <p:nvPr/>
        </p:nvSpPr>
        <p:spPr>
          <a:xfrm rot="2160000">
            <a:off x="4396690" y="6038910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 extrusionOk="0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5"/>
          <p:cNvSpPr/>
          <p:nvPr/>
        </p:nvSpPr>
        <p:spPr>
          <a:xfrm>
            <a:off x="3552415" y="6556378"/>
            <a:ext cx="202219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 </a:t>
            </a:r>
            <a:r>
              <a:rPr lang="ru-RU" sz="1200" b="1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мүнөткө</a:t>
            </a:r>
            <a:r>
              <a:rPr lang="ru-RU" sz="12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чейин</a:t>
            </a:r>
            <a:r>
              <a:rPr lang="ru-RU" sz="12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 b="1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65" name="Google Shape;265;p5"/>
          <p:cNvCxnSpPr/>
          <p:nvPr/>
        </p:nvCxnSpPr>
        <p:spPr>
          <a:xfrm rot="10800000" flipH="1">
            <a:off x="1097580" y="3885995"/>
            <a:ext cx="660882" cy="6744"/>
          </a:xfrm>
          <a:prstGeom prst="straightConnector1">
            <a:avLst/>
          </a:prstGeom>
          <a:noFill/>
          <a:ln w="9525" cap="flat" cmpd="sng">
            <a:solidFill>
              <a:srgbClr val="FF1919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" name="Прямоугольник 1"/>
          <p:cNvSpPr/>
          <p:nvPr/>
        </p:nvSpPr>
        <p:spPr>
          <a:xfrm>
            <a:off x="373225" y="1974272"/>
            <a:ext cx="13878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Алдын</a:t>
            </a:r>
            <a:r>
              <a:rPr lang="ru-RU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ала </a:t>
            </a:r>
            <a:r>
              <a:rPr lang="ru-RU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маалыматты</a:t>
            </a:r>
            <a:r>
              <a:rPr lang="ru-RU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берүү</a:t>
            </a:r>
            <a:endParaRPr lang="ru-RU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Google Shape;187;p4"/>
          <p:cNvSpPr txBox="1"/>
          <p:nvPr/>
        </p:nvSpPr>
        <p:spPr>
          <a:xfrm>
            <a:off x="7961879" y="2357805"/>
            <a:ext cx="4177684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Кыскартуулар</a:t>
            </a:r>
            <a:r>
              <a:rPr lang="ru-RU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ТД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Транзиттик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декларация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УК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Убактылуу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киргизүү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БД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Бажы</a:t>
            </a:r>
            <a:r>
              <a:rPr lang="ru-RU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декларациясы</a:t>
            </a:r>
            <a:endParaRPr lang="ru-RU" sz="16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БТЖ</a:t>
            </a:r>
            <a:r>
              <a:rPr lang="ky-KG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Бажы тариздөө жайы</a:t>
            </a:r>
          </a:p>
          <a:p>
            <a:pPr lvl="0"/>
            <a:r>
              <a:rPr lang="ru-RU" b="1" dirty="0" smtClean="0"/>
              <a:t>ТБС</a:t>
            </a:r>
            <a:r>
              <a:rPr lang="ru-RU" dirty="0" smtClean="0"/>
              <a:t> </a:t>
            </a:r>
            <a:r>
              <a:rPr lang="ky-K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</a:t>
            </a:r>
            <a:r>
              <a:rPr lang="ru-RU" dirty="0" smtClean="0"/>
              <a:t> </a:t>
            </a:r>
            <a:r>
              <a:rPr lang="ru-RU" dirty="0" err="1" smtClean="0"/>
              <a:t>Тобокелдиктерди</a:t>
            </a:r>
            <a:r>
              <a:rPr lang="ru-RU" dirty="0" smtClean="0"/>
              <a:t> </a:t>
            </a:r>
            <a:r>
              <a:rPr lang="ru-RU" dirty="0" err="1"/>
              <a:t>башкаруу</a:t>
            </a:r>
            <a:r>
              <a:rPr lang="ru-RU" dirty="0"/>
              <a:t> </a:t>
            </a:r>
            <a:r>
              <a:rPr lang="ru-RU" dirty="0" err="1" smtClean="0"/>
              <a:t>системасы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205;p4"/>
          <p:cNvSpPr/>
          <p:nvPr/>
        </p:nvSpPr>
        <p:spPr>
          <a:xfrm>
            <a:off x="188078" y="3721266"/>
            <a:ext cx="879056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2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Чек ара</a:t>
            </a:r>
            <a:endParaRPr sz="12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189;p4"/>
          <p:cNvSpPr/>
          <p:nvPr/>
        </p:nvSpPr>
        <p:spPr>
          <a:xfrm>
            <a:off x="9123065" y="5405109"/>
            <a:ext cx="3080657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200" b="1" dirty="0">
                <a:solidFill>
                  <a:srgbClr val="161416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ky-KG" sz="1200" b="1" dirty="0"/>
              <a:t>кол менен </a:t>
            </a:r>
            <a:r>
              <a:rPr lang="ky-KG" sz="1200" b="1" dirty="0" smtClean="0"/>
              <a:t>аткарылган жана </a:t>
            </a:r>
            <a:r>
              <a:rPr lang="ky-KG" sz="1200" b="1" dirty="0"/>
              <a:t>кагазга негизделген процесстер</a:t>
            </a:r>
            <a:endParaRPr sz="1200" b="1" dirty="0">
              <a:solidFill>
                <a:srgbClr val="16141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191;p4"/>
          <p:cNvSpPr/>
          <p:nvPr/>
        </p:nvSpPr>
        <p:spPr>
          <a:xfrm>
            <a:off x="9123065" y="5970767"/>
            <a:ext cx="2961609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ru-RU" sz="1200" b="1" dirty="0" smtClean="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АВТОМАТТАШТЫРЫЛГАН ПРОЦЕССТЕР</a:t>
            </a:r>
            <a:endParaRPr sz="1200" b="1" dirty="0">
              <a:solidFill>
                <a:srgbClr val="5B9B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6"/>
          <p:cNvSpPr/>
          <p:nvPr/>
        </p:nvSpPr>
        <p:spPr>
          <a:xfrm>
            <a:off x="1866900" y="3091225"/>
            <a:ext cx="8898900" cy="3124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2" name="Google Shape;272;p6"/>
          <p:cNvPicPr preferRelativeResize="0"/>
          <p:nvPr/>
        </p:nvPicPr>
        <p:blipFill rotWithShape="1">
          <a:blip r:embed="rId3">
            <a:alphaModFix/>
          </a:blip>
          <a:srcRect t="76572"/>
          <a:stretch/>
        </p:blipFill>
        <p:spPr>
          <a:xfrm>
            <a:off x="0" y="-25918"/>
            <a:ext cx="12192000" cy="1307737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6"/>
          <p:cNvSpPr/>
          <p:nvPr/>
        </p:nvSpPr>
        <p:spPr>
          <a:xfrm>
            <a:off x="6314072" y="5442359"/>
            <a:ext cx="19092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6"/>
          <p:cNvSpPr/>
          <p:nvPr/>
        </p:nvSpPr>
        <p:spPr>
          <a:xfrm>
            <a:off x="9372989" y="4643654"/>
            <a:ext cx="1301231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dirty="0" smtClean="0">
                <a:solidFill>
                  <a:srgbClr val="5B9BD5"/>
                </a:solidFill>
                <a:latin typeface="Calibri"/>
                <a:ea typeface="Calibri"/>
                <a:cs typeface="Calibri"/>
                <a:sym typeface="Calibri"/>
              </a:rPr>
              <a:t>Бажы декларациясы</a:t>
            </a:r>
            <a:endParaRPr sz="2000" dirty="0">
              <a:solidFill>
                <a:srgbClr val="5B9B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6" descr="https://storage.needpix.com/rsynced_images/administration-152960_1280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11710" y="1932175"/>
            <a:ext cx="1147887" cy="1110672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6"/>
          <p:cNvSpPr/>
          <p:nvPr/>
        </p:nvSpPr>
        <p:spPr>
          <a:xfrm>
            <a:off x="5289879" y="1605613"/>
            <a:ext cx="7075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ГТС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6"/>
          <p:cNvSpPr/>
          <p:nvPr/>
        </p:nvSpPr>
        <p:spPr>
          <a:xfrm>
            <a:off x="8164285" y="147425"/>
            <a:ext cx="3906961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3200" b="1" dirty="0" smtClean="0">
                <a:solidFill>
                  <a:schemeClr val="lt1"/>
                </a:solidFill>
              </a:rPr>
              <a:t>Бажы тариздөө жайы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8" name="Google Shape;278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773493" y="3650649"/>
            <a:ext cx="447832" cy="651835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6"/>
          <p:cNvSpPr/>
          <p:nvPr/>
        </p:nvSpPr>
        <p:spPr>
          <a:xfrm rot="-2700000">
            <a:off x="8087533" y="212654"/>
            <a:ext cx="288775" cy="632405"/>
          </a:xfrm>
          <a:custGeom>
            <a:avLst/>
            <a:gdLst/>
            <a:ahLst/>
            <a:cxnLst/>
            <a:rect l="l" t="t" r="r" b="b"/>
            <a:pathLst>
              <a:path w="154109" h="343323" extrusionOk="0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ч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0" name="Google Shape;280;p6" descr="C:\Users\Avtandil\Downloads\free-icon-cargo-2463724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042673" y="5442359"/>
            <a:ext cx="776509" cy="7765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6" descr="C:\Users\Avtandil\Downloads\free-icon-cargo-2463724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938498" y="5352873"/>
            <a:ext cx="776509" cy="776509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6"/>
          <p:cNvSpPr/>
          <p:nvPr/>
        </p:nvSpPr>
        <p:spPr>
          <a:xfrm>
            <a:off x="3617493" y="3549105"/>
            <a:ext cx="875099" cy="875099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rgbClr val="5B9BD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6"/>
          <p:cNvSpPr/>
          <p:nvPr/>
        </p:nvSpPr>
        <p:spPr>
          <a:xfrm>
            <a:off x="5220901" y="3549105"/>
            <a:ext cx="875099" cy="875099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rgbClr val="5B9BD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6"/>
          <p:cNvSpPr/>
          <p:nvPr/>
        </p:nvSpPr>
        <p:spPr>
          <a:xfrm>
            <a:off x="6746104" y="3549105"/>
            <a:ext cx="875099" cy="875099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rgbClr val="5B9BD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6"/>
          <p:cNvSpPr/>
          <p:nvPr/>
        </p:nvSpPr>
        <p:spPr>
          <a:xfrm>
            <a:off x="8231921" y="3549104"/>
            <a:ext cx="875099" cy="875099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rgbClr val="5B9BD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6"/>
          <p:cNvSpPr/>
          <p:nvPr/>
        </p:nvSpPr>
        <p:spPr>
          <a:xfrm rot="10800000" flipH="1">
            <a:off x="3462797" y="2482763"/>
            <a:ext cx="634200" cy="4416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rgbClr val="5B9BD5"/>
          </a:solidFill>
          <a:ln w="12700" cap="flat" cmpd="sng">
            <a:solidFill>
              <a:srgbClr val="7E6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6"/>
          <p:cNvSpPr txBox="1"/>
          <p:nvPr/>
        </p:nvSpPr>
        <p:spPr>
          <a:xfrm>
            <a:off x="3274846" y="4698939"/>
            <a:ext cx="1560391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Ырастоочу документтер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6"/>
          <p:cNvSpPr txBox="1"/>
          <p:nvPr/>
        </p:nvSpPr>
        <p:spPr>
          <a:xfrm>
            <a:off x="4892783" y="4689046"/>
            <a:ext cx="1531333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Бажы контролу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6"/>
          <p:cNvSpPr txBox="1"/>
          <p:nvPr/>
        </p:nvSpPr>
        <p:spPr>
          <a:xfrm>
            <a:off x="6480133" y="4689046"/>
            <a:ext cx="140703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Төлөмдөрдү алуу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6"/>
          <p:cNvSpPr/>
          <p:nvPr/>
        </p:nvSpPr>
        <p:spPr>
          <a:xfrm>
            <a:off x="3825918" y="3774757"/>
            <a:ext cx="458247" cy="442799"/>
          </a:xfrm>
          <a:custGeom>
            <a:avLst/>
            <a:gdLst/>
            <a:ahLst/>
            <a:cxnLst/>
            <a:rect l="l" t="t" r="r" b="b"/>
            <a:pathLst>
              <a:path w="3240000" h="3230531" extrusionOk="0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rgbClr val="5B9B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6"/>
          <p:cNvSpPr/>
          <p:nvPr/>
        </p:nvSpPr>
        <p:spPr>
          <a:xfrm rot="-2700000">
            <a:off x="5560476" y="3674191"/>
            <a:ext cx="261426" cy="604750"/>
          </a:xfrm>
          <a:custGeom>
            <a:avLst/>
            <a:gdLst/>
            <a:ahLst/>
            <a:cxnLst/>
            <a:rect l="l" t="t" r="r" b="b"/>
            <a:pathLst>
              <a:path w="154109" h="343323" extrusionOk="0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rgbClr val="5B9B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ч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6"/>
          <p:cNvSpPr/>
          <p:nvPr/>
        </p:nvSpPr>
        <p:spPr>
          <a:xfrm rot="10800000">
            <a:off x="7029280" y="3740008"/>
            <a:ext cx="308745" cy="497868"/>
          </a:xfrm>
          <a:custGeom>
            <a:avLst/>
            <a:gdLst/>
            <a:ahLst/>
            <a:cxnLst/>
            <a:rect l="l" t="t" r="r" b="b"/>
            <a:pathLst>
              <a:path w="3636337" h="7138182" extrusionOk="0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rgbClr val="5B9B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6"/>
          <p:cNvSpPr txBox="1"/>
          <p:nvPr/>
        </p:nvSpPr>
        <p:spPr>
          <a:xfrm>
            <a:off x="7965950" y="4689046"/>
            <a:ext cx="140703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Товарларды чыгаруу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6"/>
          <p:cNvSpPr/>
          <p:nvPr/>
        </p:nvSpPr>
        <p:spPr>
          <a:xfrm>
            <a:off x="8384020" y="3683750"/>
            <a:ext cx="577100" cy="554126"/>
          </a:xfrm>
          <a:custGeom>
            <a:avLst/>
            <a:gdLst/>
            <a:ahLst/>
            <a:cxnLst/>
            <a:rect l="l" t="t" r="r" b="b"/>
            <a:pathLst>
              <a:path w="3240000" h="3240000" extrusionOk="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rgbClr val="5B9B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6"/>
          <p:cNvSpPr txBox="1"/>
          <p:nvPr/>
        </p:nvSpPr>
        <p:spPr>
          <a:xfrm>
            <a:off x="1931300" y="1411787"/>
            <a:ext cx="15315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y-KG" sz="1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Контролдоочу органдар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6" name="Google Shape;296;p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6178" y="3408796"/>
            <a:ext cx="1121152" cy="1104040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6"/>
          <p:cNvSpPr/>
          <p:nvPr/>
        </p:nvSpPr>
        <p:spPr>
          <a:xfrm>
            <a:off x="242850" y="4424200"/>
            <a:ext cx="1327800" cy="2193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5B9BD5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/>
        </p:nvSpPr>
        <p:spPr>
          <a:xfrm>
            <a:off x="0" y="4453747"/>
            <a:ext cx="12192000" cy="768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880188" y="4507858"/>
            <a:ext cx="10431624" cy="713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y-KG" sz="2400" dirty="0" smtClean="0">
                <a:solidFill>
                  <a:schemeClr val="bg1"/>
                </a:solidFill>
              </a:rPr>
              <a:t>Коңүл бургандарыңызга рахмат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6" name="Google Shape;96;p1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pic>
        <p:nvPicPr>
          <p:cNvPr id="97" name="Google Shape;97;p1"/>
          <p:cNvPicPr preferRelativeResize="0">
            <a:picLocks noGrp="1"/>
          </p:cNvPicPr>
          <p:nvPr>
            <p:ph type="pic" idx="3"/>
          </p:nvPr>
        </p:nvPicPr>
        <p:blipFill rotWithShape="1">
          <a:blip r:embed="rId3">
            <a:alphaModFix/>
          </a:blip>
          <a:srcRect l="16650" r="16649"/>
          <a:stretch/>
        </p:blipFill>
        <p:spPr>
          <a:xfrm>
            <a:off x="5159896" y="2492896"/>
            <a:ext cx="1872208" cy="1872208"/>
          </a:xfrm>
          <a:prstGeom prst="ellipse">
            <a:avLst/>
          </a:prstGeom>
          <a:solidFill>
            <a:schemeClr val="lt1"/>
          </a:solidFill>
          <a:ln w="889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778829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Фиолетовый">
      <a:dk1>
        <a:srgbClr val="000000"/>
      </a:dk1>
      <a:lt1>
        <a:srgbClr val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350</Words>
  <Application>Microsoft Office PowerPoint</Application>
  <PresentationFormat>Широкоэкранный</PresentationFormat>
  <Paragraphs>88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Aibek Niiazaliev</dc:creator>
  <cp:lastModifiedBy>Ulan Kurmanbekov</cp:lastModifiedBy>
  <cp:revision>11</cp:revision>
  <dcterms:created xsi:type="dcterms:W3CDTF">2022-03-11T13:58:40Z</dcterms:created>
  <dcterms:modified xsi:type="dcterms:W3CDTF">2023-02-20T04:16:23Z</dcterms:modified>
</cp:coreProperties>
</file>